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9" r:id="rId2"/>
    <p:sldId id="290" r:id="rId3"/>
    <p:sldId id="291" r:id="rId4"/>
    <p:sldId id="292" r:id="rId5"/>
    <p:sldId id="293" r:id="rId6"/>
    <p:sldId id="294" r:id="rId7"/>
    <p:sldId id="295" r:id="rId8"/>
    <p:sldId id="296" r:id="rId9"/>
    <p:sldId id="297" r:id="rId10"/>
    <p:sldId id="298" r:id="rId11"/>
    <p:sldId id="299" r:id="rId12"/>
    <p:sldId id="30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DED9FC-12E1-497E-AABE-ECC4FC18F0F8}" type="datetimeFigureOut">
              <a:rPr lang="en-US" smtClean="0"/>
              <a:t>13-Apr-20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AB2C21-4157-483F-A1DB-BAD7E03D929E}" type="slidenum">
              <a:rPr lang="en-US" smtClean="0"/>
              <a:t>‹#›</a:t>
            </a:fld>
            <a:endParaRPr lang="en-US"/>
          </a:p>
        </p:txBody>
      </p:sp>
    </p:spTree>
    <p:extLst>
      <p:ext uri="{BB962C8B-B14F-4D97-AF65-F5344CB8AC3E}">
        <p14:creationId xmlns:p14="http://schemas.microsoft.com/office/powerpoint/2010/main" val="2950115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E1C9E2-83FB-40B2-913F-60B12628A29E}" type="datetimeFigureOut">
              <a:rPr lang="en-US" smtClean="0"/>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996697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E1C9E2-83FB-40B2-913F-60B12628A29E}" type="datetimeFigureOut">
              <a:rPr lang="en-US" smtClean="0"/>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339587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E1C9E2-83FB-40B2-913F-60B12628A29E}" type="datetimeFigureOut">
              <a:rPr lang="en-US" smtClean="0"/>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3616570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E1C9E2-83FB-40B2-913F-60B12628A29E}" type="datetimeFigureOut">
              <a:rPr lang="en-US" smtClean="0"/>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912215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E1C9E2-83FB-40B2-913F-60B12628A29E}" type="datetimeFigureOut">
              <a:rPr lang="en-US" smtClean="0"/>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323391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E1C9E2-83FB-40B2-913F-60B12628A29E}" type="datetimeFigureOut">
              <a:rPr lang="en-US" smtClean="0"/>
              <a:t>13-Apr-20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3703067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E1C9E2-83FB-40B2-913F-60B12628A29E}" type="datetimeFigureOut">
              <a:rPr lang="en-US" smtClean="0"/>
              <a:t>13-Apr-20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344695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E1C9E2-83FB-40B2-913F-60B12628A29E}" type="datetimeFigureOut">
              <a:rPr lang="en-US" smtClean="0"/>
              <a:t>13-Apr-20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2704029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E1C9E2-83FB-40B2-913F-60B12628A29E}" type="datetimeFigureOut">
              <a:rPr lang="en-US" smtClean="0"/>
              <a:t>13-Apr-20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398963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E1C9E2-83FB-40B2-913F-60B12628A29E}" type="datetimeFigureOut">
              <a:rPr lang="en-US" smtClean="0"/>
              <a:t>13-Apr-20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2850589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E1C9E2-83FB-40B2-913F-60B12628A29E}" type="datetimeFigureOut">
              <a:rPr lang="en-US" smtClean="0"/>
              <a:t>13-Apr-20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039A84-548C-4D5E-9CDF-FD8AF31F444D}" type="slidenum">
              <a:rPr lang="en-US" smtClean="0"/>
              <a:t>‹#›</a:t>
            </a:fld>
            <a:endParaRPr lang="en-US"/>
          </a:p>
        </p:txBody>
      </p:sp>
    </p:spTree>
    <p:extLst>
      <p:ext uri="{BB962C8B-B14F-4D97-AF65-F5344CB8AC3E}">
        <p14:creationId xmlns:p14="http://schemas.microsoft.com/office/powerpoint/2010/main" val="1913606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1C9E2-83FB-40B2-913F-60B12628A29E}" type="datetimeFigureOut">
              <a:rPr lang="en-US" smtClean="0"/>
              <a:t>13-Apr-20</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039A84-548C-4D5E-9CDF-FD8AF31F444D}" type="slidenum">
              <a:rPr lang="en-US" smtClean="0"/>
              <a:t>‹#›</a:t>
            </a:fld>
            <a:endParaRPr lang="en-US"/>
          </a:p>
        </p:txBody>
      </p:sp>
    </p:spTree>
    <p:extLst>
      <p:ext uri="{BB962C8B-B14F-4D97-AF65-F5344CB8AC3E}">
        <p14:creationId xmlns:p14="http://schemas.microsoft.com/office/powerpoint/2010/main" val="414054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Community Development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1"/>
            <a:ext cx="8229600" cy="4830764"/>
          </a:xfrm>
        </p:spPr>
        <p:txBody>
          <a:bodyPr/>
          <a:lstStyle/>
          <a:p>
            <a:pPr marL="0" indent="0" algn="just">
              <a:buNone/>
            </a:pPr>
            <a:r>
              <a:rPr lang="en-US" dirty="0" smtClean="0">
                <a:latin typeface="Times New Roman" pitchFamily="18" charset="0"/>
                <a:cs typeface="Times New Roman" pitchFamily="18" charset="0"/>
              </a:rPr>
              <a:t>History of community development is traced back to World War-II. For the first time, in 1944 “Mass Education” was used by a secretary of State’s Advisory Committee in a report entitled “Mass Education in African Society”. In 1948, the word Community Development was properly used by British Colonial Office-Cambridge Conference on the development of African Society. </a:t>
            </a:r>
          </a:p>
        </p:txBody>
      </p:sp>
    </p:spTree>
    <p:extLst>
      <p:ext uri="{BB962C8B-B14F-4D97-AF65-F5344CB8AC3E}">
        <p14:creationId xmlns:p14="http://schemas.microsoft.com/office/powerpoint/2010/main" val="3986075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7924800" cy="6095999"/>
          </a:xfrm>
        </p:spPr>
        <p:txBody>
          <a:bodyPr>
            <a:normAutofit fontScale="77500" lnSpcReduction="20000"/>
          </a:bodyPr>
          <a:lstStyle/>
          <a:p>
            <a:pPr marL="0" indent="0" algn="just">
              <a:buNone/>
            </a:pPr>
            <a:r>
              <a:rPr lang="en-US" b="1" dirty="0" smtClean="0">
                <a:latin typeface="Times New Roman" pitchFamily="18" charset="0"/>
                <a:cs typeface="Times New Roman" pitchFamily="18" charset="0"/>
              </a:rPr>
              <a:t>3. Community Development as a </a:t>
            </a:r>
            <a:r>
              <a:rPr lang="en-US" b="1" dirty="0" err="1" smtClean="0">
                <a:latin typeface="Times New Roman" pitchFamily="18" charset="0"/>
                <a:cs typeface="Times New Roman" pitchFamily="18" charset="0"/>
              </a:rPr>
              <a:t>Programme</a:t>
            </a:r>
            <a:endParaRPr lang="en-US" b="1"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Community development method is a set of various procedures and activities. When community development activity is formally organized with a separate administration and staff, is known as a </a:t>
            </a:r>
            <a:r>
              <a:rPr lang="en-US" dirty="0" err="1" smtClean="0">
                <a:latin typeface="Times New Roman" pitchFamily="18" charset="0"/>
                <a:cs typeface="Times New Roman" pitchFamily="18" charset="0"/>
              </a:rPr>
              <a:t>programme</a:t>
            </a:r>
            <a:r>
              <a:rPr lang="en-US" dirty="0" smtClean="0">
                <a:latin typeface="Times New Roman" pitchFamily="18" charset="0"/>
                <a:cs typeface="Times New Roman" pitchFamily="18" charset="0"/>
              </a:rPr>
              <a:t>. Community development as a </a:t>
            </a:r>
            <a:r>
              <a:rPr lang="en-US" dirty="0" err="1" smtClean="0">
                <a:latin typeface="Times New Roman" pitchFamily="18" charset="0"/>
                <a:cs typeface="Times New Roman" pitchFamily="18" charset="0"/>
              </a:rPr>
              <a:t>programme</a:t>
            </a:r>
            <a:r>
              <a:rPr lang="en-US" dirty="0" smtClean="0">
                <a:latin typeface="Times New Roman" pitchFamily="18" charset="0"/>
                <a:cs typeface="Times New Roman" pitchFamily="18" charset="0"/>
              </a:rPr>
              <a:t> emphasis on the activities to achieve a wide variety of specific improvements in the community with the active involvement and consensus of the local people. Main community development </a:t>
            </a:r>
            <a:r>
              <a:rPr lang="en-US" dirty="0" err="1" smtClean="0">
                <a:latin typeface="Times New Roman" pitchFamily="18" charset="0"/>
                <a:cs typeface="Times New Roman" pitchFamily="18" charset="0"/>
              </a:rPr>
              <a:t>programmes</a:t>
            </a:r>
            <a:r>
              <a:rPr lang="en-US" dirty="0" smtClean="0">
                <a:latin typeface="Times New Roman" pitchFamily="18" charset="0"/>
                <a:cs typeface="Times New Roman" pitchFamily="18" charset="0"/>
              </a:rPr>
              <a:t> according to United Nations report are:</a:t>
            </a:r>
          </a:p>
          <a:p>
            <a:pPr marL="514350" indent="-514350" algn="just">
              <a:buAutoNum type="arabicPeriod"/>
            </a:pPr>
            <a:r>
              <a:rPr lang="en-US" dirty="0" smtClean="0">
                <a:latin typeface="Times New Roman" pitchFamily="18" charset="0"/>
                <a:cs typeface="Times New Roman" pitchFamily="18" charset="0"/>
              </a:rPr>
              <a:t>Physical improvements such as roads, housing, irrigation, drainage and better farming practices etc. </a:t>
            </a:r>
          </a:p>
          <a:p>
            <a:pPr marL="514350" indent="-514350" algn="just">
              <a:buAutoNum type="arabicPeriod"/>
            </a:pPr>
            <a:r>
              <a:rPr lang="en-US" dirty="0" smtClean="0">
                <a:latin typeface="Times New Roman" pitchFamily="18" charset="0"/>
                <a:cs typeface="Times New Roman" pitchFamily="18" charset="0"/>
              </a:rPr>
              <a:t>Functional activities such as the protection of health, education and recreation. </a:t>
            </a:r>
          </a:p>
          <a:p>
            <a:pPr marL="514350" indent="-514350" algn="just">
              <a:buAutoNum type="arabicPeriod"/>
            </a:pPr>
            <a:r>
              <a:rPr lang="en-US" dirty="0" smtClean="0">
                <a:latin typeface="Times New Roman" pitchFamily="18" charset="0"/>
                <a:cs typeface="Times New Roman" pitchFamily="18" charset="0"/>
              </a:rPr>
              <a:t>Community action involving group discussion, community analysis of local needs, the setting up of committees, the training personnel </a:t>
            </a:r>
          </a:p>
          <a:p>
            <a:pPr marL="514350" indent="-514350" algn="just">
              <a:buAutoNum type="arabicPeriod"/>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451166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228600"/>
            <a:ext cx="8229600" cy="6324600"/>
          </a:xfrm>
        </p:spPr>
        <p:txBody>
          <a:bodyPr>
            <a:normAutofit fontScale="85000" lnSpcReduction="20000"/>
          </a:bodyPr>
          <a:lstStyle/>
          <a:p>
            <a:pPr marL="0" indent="0" algn="just">
              <a:buNone/>
            </a:pPr>
            <a:r>
              <a:rPr lang="en-US" b="1" dirty="0" smtClean="0">
                <a:latin typeface="Times New Roman" pitchFamily="18" charset="0"/>
                <a:cs typeface="Times New Roman" pitchFamily="18" charset="0"/>
              </a:rPr>
              <a:t>4. Community development as a movement </a:t>
            </a:r>
          </a:p>
          <a:p>
            <a:pPr marL="0" indent="0" algn="just">
              <a:buNone/>
            </a:pPr>
            <a:r>
              <a:rPr lang="en-US" dirty="0" smtClean="0">
                <a:latin typeface="Times New Roman" pitchFamily="18" charset="0"/>
                <a:cs typeface="Times New Roman" pitchFamily="18" charset="0"/>
              </a:rPr>
              <a:t>Community development as a movement stands for the progress and welfare of the people in general of the underprivileged and marginalized communities in particular. Community development movement is impossible without the help, cooperation and active participation of the masses. As a movement, community development puts emphasis on human participation in various projects through brining change in their outlook and by creating dependence on self-reliance among them. This understanding of the people about </a:t>
            </a:r>
            <a:r>
              <a:rPr lang="en-US" dirty="0" err="1" smtClean="0">
                <a:latin typeface="Times New Roman" pitchFamily="18" charset="0"/>
                <a:cs typeface="Times New Roman" pitchFamily="18" charset="0"/>
              </a:rPr>
              <a:t>ommunity</a:t>
            </a:r>
            <a:r>
              <a:rPr lang="en-US" dirty="0" smtClean="0">
                <a:latin typeface="Times New Roman" pitchFamily="18" charset="0"/>
                <a:cs typeface="Times New Roman" pitchFamily="18" charset="0"/>
              </a:rPr>
              <a:t> development will ultimately result in spontaneous participation and they will look at a </a:t>
            </a:r>
            <a:r>
              <a:rPr lang="en-US" dirty="0" err="1" smtClean="0">
                <a:latin typeface="Times New Roman" pitchFamily="18" charset="0"/>
                <a:cs typeface="Times New Roman" pitchFamily="18" charset="0"/>
              </a:rPr>
              <a:t>programme</a:t>
            </a:r>
            <a:r>
              <a:rPr lang="en-US" dirty="0" smtClean="0">
                <a:latin typeface="Times New Roman" pitchFamily="18" charset="0"/>
                <a:cs typeface="Times New Roman" pitchFamily="18" charset="0"/>
              </a:rPr>
              <a:t> as their own. When they begin to identify the </a:t>
            </a:r>
            <a:r>
              <a:rPr lang="en-US" dirty="0" err="1" smtClean="0">
                <a:latin typeface="Times New Roman" pitchFamily="18" charset="0"/>
                <a:cs typeface="Times New Roman" pitchFamily="18" charset="0"/>
              </a:rPr>
              <a:t>programme</a:t>
            </a:r>
            <a:r>
              <a:rPr lang="en-US" dirty="0" smtClean="0">
                <a:latin typeface="Times New Roman" pitchFamily="18" charset="0"/>
                <a:cs typeface="Times New Roman" pitchFamily="18" charset="0"/>
              </a:rPr>
              <a:t> as their own, the process of social transformation starts and more and more people participate. In this way the process of community development takes the shape of a movement and the whole nation feels its impact.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09053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a:bodyPr>
          <a:lstStyle/>
          <a:p>
            <a:r>
              <a:rPr lang="en-US" sz="3200" b="1" dirty="0" smtClean="0">
                <a:latin typeface="Times New Roman" pitchFamily="18" charset="0"/>
                <a:cs typeface="Times New Roman" pitchFamily="18" charset="0"/>
              </a:rPr>
              <a:t>Elements of Community Development</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763000" cy="5562600"/>
          </a:xfrm>
        </p:spPr>
        <p:txBody>
          <a:bodyPr>
            <a:normAutofit fontScale="70000" lnSpcReduction="20000"/>
          </a:bodyPr>
          <a:lstStyle/>
          <a:p>
            <a:pPr marL="0" indent="0" algn="just">
              <a:buNone/>
            </a:pPr>
            <a:r>
              <a:rPr lang="en-US" sz="3400" b="1" dirty="0" smtClean="0">
                <a:latin typeface="Times New Roman" pitchFamily="18" charset="0"/>
                <a:cs typeface="Times New Roman" pitchFamily="18" charset="0"/>
              </a:rPr>
              <a:t>McKnight (1995) and </a:t>
            </a:r>
            <a:r>
              <a:rPr lang="en-US" sz="3400" b="1" dirty="0" err="1" smtClean="0">
                <a:latin typeface="Times New Roman" pitchFamily="18" charset="0"/>
                <a:cs typeface="Times New Roman" pitchFamily="18" charset="0"/>
              </a:rPr>
              <a:t>Ronnby</a:t>
            </a:r>
            <a:r>
              <a:rPr lang="en-US" sz="3400" b="1" dirty="0" smtClean="0">
                <a:latin typeface="Times New Roman" pitchFamily="18" charset="0"/>
                <a:cs typeface="Times New Roman" pitchFamily="18" charset="0"/>
              </a:rPr>
              <a:t> (1995&amp;96) </a:t>
            </a:r>
            <a:r>
              <a:rPr lang="en-US" sz="3400" dirty="0" smtClean="0">
                <a:latin typeface="Times New Roman" pitchFamily="18" charset="0"/>
                <a:cs typeface="Times New Roman" pitchFamily="18" charset="0"/>
              </a:rPr>
              <a:t>identified the following elements of community development:</a:t>
            </a:r>
          </a:p>
          <a:p>
            <a:pPr marL="514350" indent="-514350" algn="just">
              <a:buAutoNum type="arabicPeriod"/>
            </a:pPr>
            <a:r>
              <a:rPr lang="en-US" sz="3400" dirty="0" smtClean="0">
                <a:latin typeface="Times New Roman" pitchFamily="18" charset="0"/>
                <a:cs typeface="Times New Roman" pitchFamily="18" charset="0"/>
              </a:rPr>
              <a:t>Joint efforts to solve common problem democratically on a community basis</a:t>
            </a:r>
          </a:p>
          <a:p>
            <a:pPr marL="514350" indent="-514350" algn="just">
              <a:buAutoNum type="arabicPeriod"/>
            </a:pPr>
            <a:r>
              <a:rPr lang="en-US" sz="3400" dirty="0" smtClean="0">
                <a:latin typeface="Times New Roman" pitchFamily="18" charset="0"/>
                <a:cs typeface="Times New Roman" pitchFamily="18" charset="0"/>
              </a:rPr>
              <a:t>Activities must be related to the basic needs of the community </a:t>
            </a:r>
          </a:p>
          <a:p>
            <a:pPr marL="514350" indent="-514350" algn="just">
              <a:buAutoNum type="arabicPeriod"/>
            </a:pPr>
            <a:r>
              <a:rPr lang="en-US" sz="3400" dirty="0" smtClean="0">
                <a:latin typeface="Times New Roman" pitchFamily="18" charset="0"/>
                <a:cs typeface="Times New Roman" pitchFamily="18" charset="0"/>
              </a:rPr>
              <a:t>Collective action and the establishment of multi-purpose program</a:t>
            </a:r>
          </a:p>
          <a:p>
            <a:pPr marL="514350" indent="-514350" algn="just">
              <a:buAutoNum type="arabicPeriod"/>
            </a:pPr>
            <a:r>
              <a:rPr lang="en-US" sz="3400" dirty="0" smtClean="0">
                <a:latin typeface="Times New Roman" pitchFamily="18" charset="0"/>
                <a:cs typeface="Times New Roman" pitchFamily="18" charset="0"/>
              </a:rPr>
              <a:t>Effective local administration and supervision </a:t>
            </a:r>
          </a:p>
          <a:p>
            <a:pPr marL="514350" indent="-514350" algn="just">
              <a:buAutoNum type="arabicPeriod"/>
            </a:pPr>
            <a:r>
              <a:rPr lang="en-US" sz="3400" dirty="0" smtClean="0">
                <a:latin typeface="Times New Roman" pitchFamily="18" charset="0"/>
                <a:cs typeface="Times New Roman" pitchFamily="18" charset="0"/>
              </a:rPr>
              <a:t>Identification, encouragement and training of local leadership </a:t>
            </a:r>
          </a:p>
          <a:p>
            <a:pPr marL="514350" indent="-514350" algn="just">
              <a:buAutoNum type="arabicPeriod"/>
            </a:pPr>
            <a:r>
              <a:rPr lang="en-US" sz="3400" dirty="0" smtClean="0">
                <a:latin typeface="Times New Roman" pitchFamily="18" charset="0"/>
                <a:cs typeface="Times New Roman" pitchFamily="18" charset="0"/>
              </a:rPr>
              <a:t> Promotes self-help and self-reliance </a:t>
            </a:r>
          </a:p>
          <a:p>
            <a:pPr marL="514350" indent="-514350" algn="just">
              <a:buAutoNum type="arabicPeriod"/>
            </a:pPr>
            <a:r>
              <a:rPr lang="en-US" sz="3400" dirty="0" smtClean="0">
                <a:latin typeface="Times New Roman" pitchFamily="18" charset="0"/>
                <a:cs typeface="Times New Roman" pitchFamily="18" charset="0"/>
              </a:rPr>
              <a:t>Initiatives comes from the people themselves </a:t>
            </a:r>
          </a:p>
          <a:p>
            <a:pPr marL="514350" indent="-514350" algn="just">
              <a:buAutoNum type="arabicPeriod"/>
            </a:pPr>
            <a:r>
              <a:rPr lang="en-US" sz="3400" dirty="0" smtClean="0">
                <a:latin typeface="Times New Roman" pitchFamily="18" charset="0"/>
                <a:cs typeface="Times New Roman" pitchFamily="18" charset="0"/>
              </a:rPr>
              <a:t>Process of encouragement to change </a:t>
            </a:r>
          </a:p>
          <a:p>
            <a:pPr marL="514350" indent="-514350" algn="just">
              <a:buAutoNum type="arabicPeriod"/>
            </a:pPr>
            <a:r>
              <a:rPr lang="en-US" sz="3400" dirty="0" smtClean="0">
                <a:latin typeface="Times New Roman" pitchFamily="18" charset="0"/>
                <a:cs typeface="Times New Roman" pitchFamily="18" charset="0"/>
              </a:rPr>
              <a:t>Adoption of consistent policies, specific administrative arrangement, training of the personnel, mobilization of local and natural resources </a:t>
            </a:r>
          </a:p>
          <a:p>
            <a:pPr marL="514350" indent="-514350" algn="just">
              <a:buAutoNum type="arabicPeriod"/>
            </a:pPr>
            <a:r>
              <a:rPr lang="en-US" sz="3400" dirty="0" smtClean="0">
                <a:latin typeface="Times New Roman" pitchFamily="18" charset="0"/>
                <a:cs typeface="Times New Roman" pitchFamily="18" charset="0"/>
              </a:rPr>
              <a:t>Linkages development with voluntary NGOs to solve community problems </a:t>
            </a:r>
          </a:p>
          <a:p>
            <a:pPr marL="514350" indent="-514350" algn="just">
              <a:buAutoNum type="arabicPeriod"/>
            </a:pPr>
            <a:endParaRPr lang="en-US" dirty="0" smtClean="0">
              <a:latin typeface="Times New Roman" pitchFamily="18" charset="0"/>
              <a:cs typeface="Times New Roman" pitchFamily="18" charset="0"/>
            </a:endParaRPr>
          </a:p>
          <a:p>
            <a:pPr marL="514350" indent="-514350" algn="just">
              <a:buAutoNum type="arabicPeriod"/>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98441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smtClean="0">
                <a:latin typeface="Times New Roman" pitchFamily="18" charset="0"/>
                <a:cs typeface="Times New Roman" pitchFamily="18" charset="0"/>
              </a:rPr>
              <a:t>Definition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19201"/>
            <a:ext cx="8610600" cy="4906964"/>
          </a:xfrm>
        </p:spPr>
        <p:txBody>
          <a:bodyPr>
            <a:normAutofit fontScale="92500" lnSpcReduction="20000"/>
          </a:bodyPr>
          <a:lstStyle/>
          <a:p>
            <a:pPr marL="0" indent="0" algn="just">
              <a:buNone/>
            </a:pPr>
            <a:r>
              <a:rPr lang="en-US" dirty="0" smtClean="0">
                <a:latin typeface="Times New Roman" pitchFamily="18" charset="0"/>
                <a:cs typeface="Times New Roman" pitchFamily="18" charset="0"/>
              </a:rPr>
              <a:t>Community Development is a young subject and changes in emphasis since its inception. Therefore, there is no a single definition of the term. Some of the definitions are: </a:t>
            </a:r>
          </a:p>
          <a:p>
            <a:pPr marL="514350" indent="-514350" algn="just">
              <a:buAutoNum type="arabicPeriod"/>
            </a:pPr>
            <a:r>
              <a:rPr lang="en-US" b="1" dirty="0" smtClean="0">
                <a:latin typeface="Times New Roman" pitchFamily="18" charset="0"/>
                <a:cs typeface="Times New Roman" pitchFamily="18" charset="0"/>
              </a:rPr>
              <a:t>Sanders</a:t>
            </a:r>
            <a:r>
              <a:rPr lang="en-US" dirty="0" smtClean="0">
                <a:latin typeface="Times New Roman" pitchFamily="18" charset="0"/>
                <a:cs typeface="Times New Roman" pitchFamily="18" charset="0"/>
              </a:rPr>
              <a:t> (1953) suggests that community development is an organized effort to improve the condition of community life. </a:t>
            </a:r>
          </a:p>
          <a:p>
            <a:pPr marL="514350" indent="-514350" algn="just">
              <a:buAutoNum type="arabicPeriod"/>
            </a:pPr>
            <a:r>
              <a:rPr lang="en-US" b="1" dirty="0" smtClean="0">
                <a:latin typeface="Times New Roman" pitchFamily="18" charset="0"/>
                <a:cs typeface="Times New Roman" pitchFamily="18" charset="0"/>
              </a:rPr>
              <a:t>Ali </a:t>
            </a:r>
            <a:r>
              <a:rPr lang="en-US" dirty="0" smtClean="0">
                <a:latin typeface="Times New Roman" pitchFamily="18" charset="0"/>
                <a:cs typeface="Times New Roman" pitchFamily="18" charset="0"/>
              </a:rPr>
              <a:t>(1970) stated that community development is one of the methods for involving people in the process of socio-economic development and the improvement of their own conditions by supplementing government efforts in this regards. </a:t>
            </a:r>
            <a:endParaRPr lang="en-US" b="1" dirty="0" smtClean="0">
              <a:latin typeface="Times New Roman" pitchFamily="18" charset="0"/>
              <a:cs typeface="Times New Roman" pitchFamily="18" charset="0"/>
            </a:endParaRPr>
          </a:p>
          <a:p>
            <a:pPr marL="514350" indent="-514350">
              <a:buAutoNum type="arabicPeriod"/>
            </a:pPr>
            <a:endParaRPr lang="en-US" b="1" dirty="0" smtClean="0">
              <a:latin typeface="Times New Roman" pitchFamily="18" charset="0"/>
              <a:cs typeface="Times New Roman" pitchFamily="18" charset="0"/>
            </a:endParaRPr>
          </a:p>
          <a:p>
            <a:pPr marL="514350" indent="-514350">
              <a:buAutoNum type="arabicPeriod"/>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63023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1"/>
            <a:ext cx="8458200" cy="5592764"/>
          </a:xfrm>
        </p:spPr>
        <p:txBody>
          <a:bodyPr/>
          <a:lstStyle/>
          <a:p>
            <a:pPr marL="0" indent="0" algn="just">
              <a:buNone/>
            </a:pPr>
            <a:r>
              <a:rPr lang="en-US" b="1" dirty="0" smtClean="0">
                <a:latin typeface="Times New Roman" pitchFamily="18" charset="0"/>
                <a:cs typeface="Times New Roman" pitchFamily="18" charset="0"/>
              </a:rPr>
              <a:t>3. Edward and Jones (1976) </a:t>
            </a:r>
            <a:r>
              <a:rPr lang="en-US" dirty="0" smtClean="0">
                <a:latin typeface="Times New Roman" pitchFamily="18" charset="0"/>
                <a:cs typeface="Times New Roman" pitchFamily="18" charset="0"/>
              </a:rPr>
              <a:t>opines that community development is a process in which the people of a community attempt a collaborative effort to promote what they consider to be the well being of their community. </a:t>
            </a:r>
          </a:p>
          <a:p>
            <a:pPr marL="0" indent="0" algn="just">
              <a:buNone/>
            </a:pPr>
            <a:r>
              <a:rPr lang="en-US" dirty="0" smtClean="0">
                <a:latin typeface="Times New Roman" pitchFamily="18" charset="0"/>
                <a:cs typeface="Times New Roman" pitchFamily="18" charset="0"/>
              </a:rPr>
              <a:t>In our own words, we can define community development as a planned cultural change where the conditions of a community is improved through collective efforts based on self-help, governmental or voluntary organizations assistance and support.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04999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990600"/>
          </a:xfrm>
        </p:spPr>
        <p:txBody>
          <a:bodyPr>
            <a:noAutofit/>
          </a:bodyPr>
          <a:lstStyle/>
          <a:p>
            <a:r>
              <a:rPr lang="en-US" sz="3200" b="1" dirty="0" smtClean="0"/>
              <a:t>Aims and Objectives of Community Development</a:t>
            </a:r>
            <a:endParaRPr lang="en-US" sz="3200" b="1" dirty="0"/>
          </a:p>
        </p:txBody>
      </p:sp>
      <p:sp>
        <p:nvSpPr>
          <p:cNvPr id="3" name="Content Placeholder 2"/>
          <p:cNvSpPr>
            <a:spLocks noGrp="1"/>
          </p:cNvSpPr>
          <p:nvPr>
            <p:ph idx="1"/>
          </p:nvPr>
        </p:nvSpPr>
        <p:spPr>
          <a:xfrm>
            <a:off x="457200" y="1143000"/>
            <a:ext cx="8382000" cy="5410199"/>
          </a:xfrm>
        </p:spPr>
        <p:txBody>
          <a:bodyPr>
            <a:normAutofit fontScale="85000" lnSpcReduction="20000"/>
          </a:bodyPr>
          <a:lstStyle/>
          <a:p>
            <a:pPr marL="514350" indent="-514350">
              <a:buAutoNum type="arabicPeriod"/>
            </a:pPr>
            <a:r>
              <a:rPr lang="en-US" b="1" dirty="0" smtClean="0">
                <a:latin typeface="Times New Roman" pitchFamily="18" charset="0"/>
                <a:cs typeface="Times New Roman" pitchFamily="18" charset="0"/>
              </a:rPr>
              <a:t>To organize the people for sustainable development</a:t>
            </a:r>
          </a:p>
          <a:p>
            <a:pPr marL="0" indent="0" algn="just">
              <a:buNone/>
            </a:pPr>
            <a:r>
              <a:rPr lang="en-US" dirty="0" smtClean="0">
                <a:latin typeface="Times New Roman" pitchFamily="18" charset="0"/>
                <a:cs typeface="Times New Roman" pitchFamily="18" charset="0"/>
              </a:rPr>
              <a:t>The main purpose of community development is to organize the people. This enable the people to collectively identify, prioritize and plan to solve their problems that ultimately leads to sustainable development. Through successful organization the community members overall develop their community. </a:t>
            </a:r>
          </a:p>
          <a:p>
            <a:pPr marL="0" indent="0">
              <a:buNone/>
            </a:pPr>
            <a:r>
              <a:rPr lang="en-US" b="1" dirty="0" smtClean="0">
                <a:latin typeface="Times New Roman" pitchFamily="18" charset="0"/>
                <a:cs typeface="Times New Roman" pitchFamily="18" charset="0"/>
              </a:rPr>
              <a:t>2. </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Mass awareness </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main objective of community development is working to make the people aware from various problems in a community. It helps them to provide knowledge and to know about the main causes </a:t>
            </a:r>
            <a:r>
              <a:rPr lang="en-US" dirty="0" smtClean="0">
                <a:latin typeface="Times New Roman" pitchFamily="18" charset="0"/>
                <a:cs typeface="Times New Roman" pitchFamily="18" charset="0"/>
              </a:rPr>
              <a:t>that affects </a:t>
            </a:r>
            <a:r>
              <a:rPr lang="en-US" dirty="0">
                <a:latin typeface="Times New Roman" pitchFamily="18" charset="0"/>
                <a:cs typeface="Times New Roman" pitchFamily="18" charset="0"/>
              </a:rPr>
              <a:t>their social </a:t>
            </a:r>
            <a:r>
              <a:rPr lang="en-US" dirty="0" smtClean="0">
                <a:latin typeface="Times New Roman" pitchFamily="18" charset="0"/>
                <a:cs typeface="Times New Roman" pitchFamily="18" charset="0"/>
              </a:rPr>
              <a:t>life. Moreover, it enables them to implement social action projects based on self-help or with the help of other governmental an non-governmental organizations.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83769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1"/>
            <a:ext cx="8229600" cy="5668964"/>
          </a:xfrm>
        </p:spPr>
        <p:txBody>
          <a:bodyPr>
            <a:normAutofit fontScale="92500"/>
          </a:bodyPr>
          <a:lstStyle/>
          <a:p>
            <a:pPr marL="0" indent="0" algn="just">
              <a:buNone/>
            </a:pPr>
            <a:r>
              <a:rPr lang="en-US" b="1" dirty="0">
                <a:latin typeface="Times New Roman" pitchFamily="18" charset="0"/>
                <a:cs typeface="Times New Roman" pitchFamily="18" charset="0"/>
              </a:rPr>
              <a:t>3</a:t>
            </a:r>
            <a:r>
              <a:rPr lang="en-US" b="1" dirty="0" smtClean="0">
                <a:latin typeface="Times New Roman" pitchFamily="18" charset="0"/>
                <a:cs typeface="Times New Roman" pitchFamily="18" charset="0"/>
              </a:rPr>
              <a:t>. To improve the living standards of people </a:t>
            </a:r>
          </a:p>
          <a:p>
            <a:pPr marL="0" indent="0" algn="just">
              <a:buNone/>
            </a:pPr>
            <a:r>
              <a:rPr lang="en-US" dirty="0" smtClean="0">
                <a:latin typeface="Times New Roman" pitchFamily="18" charset="0"/>
                <a:cs typeface="Times New Roman" pitchFamily="18" charset="0"/>
              </a:rPr>
              <a:t>Community development aims to improve the living standards of the people. It enhances and promotes participatory democracy, sustainable development, rights, economic conditions, equality and social justice in a community through organizing and capacity building of the people.</a:t>
            </a:r>
          </a:p>
          <a:p>
            <a:pPr marL="0" indent="0">
              <a:buNone/>
            </a:pPr>
            <a:r>
              <a:rPr lang="en-US" b="1" dirty="0">
                <a:latin typeface="Times New Roman" pitchFamily="18" charset="0"/>
                <a:cs typeface="Times New Roman" pitchFamily="18" charset="0"/>
              </a:rPr>
              <a:t>4</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To empower the people </a:t>
            </a:r>
          </a:p>
          <a:p>
            <a:pPr marL="0" indent="0" algn="just">
              <a:buNone/>
            </a:pPr>
            <a:r>
              <a:rPr lang="en-US" dirty="0">
                <a:latin typeface="Times New Roman" pitchFamily="18" charset="0"/>
                <a:cs typeface="Times New Roman" pitchFamily="18" charset="0"/>
              </a:rPr>
              <a:t>Community development seeks to empower individuals and groups of people with the skills they need to effect change within their communities.  </a:t>
            </a:r>
          </a:p>
          <a:p>
            <a:pPr marL="0" indent="0" algn="just">
              <a:buNone/>
            </a:pPr>
            <a:endParaRPr 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405091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324600"/>
          </a:xfrm>
        </p:spPr>
        <p:txBody>
          <a:bodyPr>
            <a:noAutofit/>
          </a:bodyPr>
          <a:lstStyle/>
          <a:p>
            <a:pPr marL="0" indent="0" algn="just">
              <a:buNone/>
            </a:pPr>
            <a:r>
              <a:rPr lang="en-US" sz="2300" b="1" dirty="0">
                <a:latin typeface="Times New Roman" pitchFamily="18" charset="0"/>
                <a:cs typeface="Times New Roman" pitchFamily="18" charset="0"/>
              </a:rPr>
              <a:t>5</a:t>
            </a:r>
            <a:r>
              <a:rPr lang="en-US" sz="2300" b="1" dirty="0" smtClean="0">
                <a:latin typeface="Times New Roman" pitchFamily="18" charset="0"/>
                <a:cs typeface="Times New Roman" pitchFamily="18" charset="0"/>
              </a:rPr>
              <a:t>. Capacity Building </a:t>
            </a:r>
          </a:p>
          <a:p>
            <a:pPr marL="0" indent="0" algn="just">
              <a:buNone/>
            </a:pPr>
            <a:r>
              <a:rPr lang="en-US" sz="2300" dirty="0" smtClean="0">
                <a:latin typeface="Times New Roman" pitchFamily="18" charset="0"/>
                <a:cs typeface="Times New Roman" pitchFamily="18" charset="0"/>
              </a:rPr>
              <a:t>The main purpose of the community development is to aware the people and build their capacities for the enhancement and improvement their communities. In capacity building, the management and leadership skills are enhanced of the community members. Moreover, the people are trained to manage the community resources by keeping its proper record. </a:t>
            </a:r>
            <a:endParaRPr lang="en-US" sz="2300" b="1" dirty="0" smtClean="0">
              <a:latin typeface="Times New Roman" pitchFamily="18" charset="0"/>
              <a:cs typeface="Times New Roman" pitchFamily="18" charset="0"/>
            </a:endParaRPr>
          </a:p>
          <a:p>
            <a:pPr marL="0" indent="0" algn="just">
              <a:buNone/>
            </a:pPr>
            <a:r>
              <a:rPr lang="en-US" sz="2300" b="1" dirty="0">
                <a:latin typeface="Times New Roman" pitchFamily="18" charset="0"/>
                <a:cs typeface="Times New Roman" pitchFamily="18" charset="0"/>
              </a:rPr>
              <a:t>6</a:t>
            </a:r>
            <a:r>
              <a:rPr lang="en-US" sz="2300" b="1" dirty="0" smtClean="0">
                <a:latin typeface="Times New Roman" pitchFamily="18" charset="0"/>
                <a:cs typeface="Times New Roman" pitchFamily="18" charset="0"/>
              </a:rPr>
              <a:t>. To develop linkages with other communities and organization</a:t>
            </a:r>
          </a:p>
          <a:p>
            <a:pPr marL="0" indent="0" algn="just">
              <a:buNone/>
            </a:pPr>
            <a:r>
              <a:rPr lang="en-US" sz="2300" dirty="0" smtClean="0">
                <a:latin typeface="Times New Roman" pitchFamily="18" charset="0"/>
                <a:cs typeface="Times New Roman" pitchFamily="18" charset="0"/>
              </a:rPr>
              <a:t>Community development through community organizations enable the people to develop their linkages with other government and non-governmental organizations for the development of their community.  </a:t>
            </a:r>
          </a:p>
          <a:p>
            <a:pPr marL="0" indent="0" algn="just">
              <a:buNone/>
            </a:pPr>
            <a:r>
              <a:rPr lang="en-US" sz="2300" b="1" dirty="0">
                <a:latin typeface="Times New Roman" pitchFamily="18" charset="0"/>
                <a:cs typeface="Times New Roman" pitchFamily="18" charset="0"/>
              </a:rPr>
              <a:t>7</a:t>
            </a:r>
            <a:r>
              <a:rPr lang="en-US" sz="2300" b="1" dirty="0" smtClean="0">
                <a:latin typeface="Times New Roman" pitchFamily="18" charset="0"/>
                <a:cs typeface="Times New Roman" pitchFamily="18" charset="0"/>
              </a:rPr>
              <a:t>. To enhance the notion of community ownership</a:t>
            </a:r>
          </a:p>
          <a:p>
            <a:pPr marL="0" indent="0" algn="just">
              <a:buNone/>
            </a:pPr>
            <a:r>
              <a:rPr lang="en-US" sz="2300" dirty="0" smtClean="0">
                <a:latin typeface="Times New Roman" pitchFamily="18" charset="0"/>
                <a:cs typeface="Times New Roman" pitchFamily="18" charset="0"/>
              </a:rPr>
              <a:t>Community development aims to enhance the notion of community ownership among the people. The active involvement of community members in developmental activities ensure the notion of ownership among the people that leads to sustainable development.</a:t>
            </a:r>
          </a:p>
        </p:txBody>
      </p:sp>
    </p:spTree>
    <p:extLst>
      <p:ext uri="{BB962C8B-B14F-4D97-AF65-F5344CB8AC3E}">
        <p14:creationId xmlns:p14="http://schemas.microsoft.com/office/powerpoint/2010/main" val="1029021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dirty="0" smtClean="0">
                <a:latin typeface="Times New Roman" pitchFamily="18" charset="0"/>
                <a:cs typeface="Times New Roman" pitchFamily="18" charset="0"/>
              </a:rPr>
              <a:t>Nature of Community Development</a:t>
            </a:r>
            <a:endParaRPr lang="en-US" sz="3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1"/>
            <a:ext cx="8229600" cy="4983164"/>
          </a:xfrm>
        </p:spPr>
        <p:txBody>
          <a:bodyPr>
            <a:normAutofit fontScale="92500" lnSpcReduction="10000"/>
          </a:bodyPr>
          <a:lstStyle/>
          <a:p>
            <a:pPr marL="0" indent="0" algn="just">
              <a:buNone/>
            </a:pPr>
            <a:r>
              <a:rPr lang="en-US" dirty="0" smtClean="0">
                <a:latin typeface="Times New Roman" pitchFamily="18" charset="0"/>
                <a:cs typeface="Times New Roman" pitchFamily="18" charset="0"/>
              </a:rPr>
              <a:t>Community Development is a process of change from the traditional way of living of rural communities to progressive way of living as a method by which people can be assisted to develop themselves on their own capacity and resources, as a </a:t>
            </a:r>
            <a:r>
              <a:rPr lang="en-US" dirty="0" err="1" smtClean="0">
                <a:latin typeface="Times New Roman" pitchFamily="18" charset="0"/>
                <a:cs typeface="Times New Roman" pitchFamily="18" charset="0"/>
              </a:rPr>
              <a:t>programme</a:t>
            </a:r>
            <a:r>
              <a:rPr lang="en-US" dirty="0" smtClean="0">
                <a:latin typeface="Times New Roman" pitchFamily="18" charset="0"/>
                <a:cs typeface="Times New Roman" pitchFamily="18" charset="0"/>
              </a:rPr>
              <a:t> for accomplishing certain welfare activities for rural people and as a movement for progress with a certain ideological content. </a:t>
            </a:r>
          </a:p>
          <a:p>
            <a:pPr marL="0" indent="0" algn="just">
              <a:buNone/>
            </a:pPr>
            <a:r>
              <a:rPr lang="en-US" b="1" dirty="0" smtClean="0">
                <a:latin typeface="Times New Roman" pitchFamily="18" charset="0"/>
                <a:cs typeface="Times New Roman" pitchFamily="18" charset="0"/>
              </a:rPr>
              <a:t>Approaches to Community Development </a:t>
            </a:r>
          </a:p>
          <a:p>
            <a:pPr marL="0" indent="0" algn="just">
              <a:buNone/>
            </a:pPr>
            <a:r>
              <a:rPr lang="en-US" dirty="0" smtClean="0">
                <a:latin typeface="Times New Roman" pitchFamily="18" charset="0"/>
                <a:cs typeface="Times New Roman" pitchFamily="18" charset="0"/>
              </a:rPr>
              <a:t>Sanders observed four major approaches for community development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309553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400799"/>
          </a:xfrm>
        </p:spPr>
        <p:txBody>
          <a:bodyPr>
            <a:normAutofit fontScale="70000" lnSpcReduction="20000"/>
          </a:bodyPr>
          <a:lstStyle/>
          <a:p>
            <a:pPr marL="514350" indent="-514350">
              <a:buAutoNum type="arabicPeriod"/>
            </a:pPr>
            <a:r>
              <a:rPr lang="en-US" b="1" dirty="0" smtClean="0">
                <a:latin typeface="Times New Roman" pitchFamily="18" charset="0"/>
                <a:cs typeface="Times New Roman" pitchFamily="18" charset="0"/>
              </a:rPr>
              <a:t>Community Development as a Process</a:t>
            </a:r>
          </a:p>
          <a:p>
            <a:pPr marL="0" indent="0" algn="just">
              <a:buNone/>
            </a:pPr>
            <a:r>
              <a:rPr lang="en-US" dirty="0" smtClean="0">
                <a:latin typeface="Times New Roman" pitchFamily="18" charset="0"/>
                <a:cs typeface="Times New Roman" pitchFamily="18" charset="0"/>
              </a:rPr>
              <a:t>Process implies </a:t>
            </a:r>
            <a:r>
              <a:rPr lang="en-US" u="sng" dirty="0" smtClean="0">
                <a:solidFill>
                  <a:srgbClr val="0070C0"/>
                </a:solidFill>
                <a:latin typeface="Times New Roman" pitchFamily="18" charset="0"/>
                <a:cs typeface="Times New Roman" pitchFamily="18" charset="0"/>
              </a:rPr>
              <a:t>transition from one phase to another</a:t>
            </a:r>
            <a:r>
              <a:rPr lang="en-US" dirty="0" smtClean="0">
                <a:latin typeface="Times New Roman" pitchFamily="18" charset="0"/>
                <a:cs typeface="Times New Roman" pitchFamily="18" charset="0"/>
              </a:rPr>
              <a:t>. It means </a:t>
            </a:r>
            <a:r>
              <a:rPr lang="en-US" u="sng" dirty="0" smtClean="0">
                <a:solidFill>
                  <a:srgbClr val="0070C0"/>
                </a:solidFill>
                <a:latin typeface="Times New Roman" pitchFamily="18" charset="0"/>
                <a:cs typeface="Times New Roman" pitchFamily="18" charset="0"/>
              </a:rPr>
              <a:t>a process of change</a:t>
            </a:r>
            <a:r>
              <a:rPr lang="en-US" dirty="0" smtClean="0">
                <a:latin typeface="Times New Roman" pitchFamily="18" charset="0"/>
                <a:cs typeface="Times New Roman" pitchFamily="18" charset="0"/>
              </a:rPr>
              <a:t> from a feudal society to industrialized society. Community development as a process moves by stages from one condition  or state to the next i.e. change from a state where </a:t>
            </a:r>
            <a:r>
              <a:rPr lang="en-US" u="sng" dirty="0" smtClean="0">
                <a:solidFill>
                  <a:srgbClr val="0070C0"/>
                </a:solidFill>
                <a:latin typeface="Times New Roman" pitchFamily="18" charset="0"/>
                <a:cs typeface="Times New Roman" pitchFamily="18" charset="0"/>
              </a:rPr>
              <a:t>few or a small elite </a:t>
            </a:r>
            <a:r>
              <a:rPr lang="en-US" dirty="0" smtClean="0">
                <a:latin typeface="Times New Roman" pitchFamily="18" charset="0"/>
                <a:cs typeface="Times New Roman" pitchFamily="18" charset="0"/>
              </a:rPr>
              <a:t>within or without a local community </a:t>
            </a:r>
            <a:r>
              <a:rPr lang="en-US" u="sng" dirty="0" smtClean="0">
                <a:solidFill>
                  <a:srgbClr val="0070C0"/>
                </a:solidFill>
                <a:latin typeface="Times New Roman" pitchFamily="18" charset="0"/>
                <a:cs typeface="Times New Roman" pitchFamily="18" charset="0"/>
              </a:rPr>
              <a:t>make decisions </a:t>
            </a:r>
            <a:r>
              <a:rPr lang="en-US" dirty="0" smtClean="0">
                <a:latin typeface="Times New Roman" pitchFamily="18" charset="0"/>
                <a:cs typeface="Times New Roman" pitchFamily="18" charset="0"/>
              </a:rPr>
              <a:t>for the rest of the people, to a state where the </a:t>
            </a:r>
            <a:r>
              <a:rPr lang="en-US" u="sng" dirty="0" smtClean="0">
                <a:solidFill>
                  <a:srgbClr val="0070C0"/>
                </a:solidFill>
                <a:latin typeface="Times New Roman" pitchFamily="18" charset="0"/>
                <a:cs typeface="Times New Roman" pitchFamily="18" charset="0"/>
              </a:rPr>
              <a:t>people themselves make these decisions </a:t>
            </a:r>
            <a:r>
              <a:rPr lang="en-US" dirty="0" smtClean="0">
                <a:latin typeface="Times New Roman" pitchFamily="18" charset="0"/>
                <a:cs typeface="Times New Roman" pitchFamily="18" charset="0"/>
              </a:rPr>
              <a:t>about maters of </a:t>
            </a:r>
            <a:r>
              <a:rPr lang="en-US" u="sng" dirty="0" smtClean="0">
                <a:solidFill>
                  <a:srgbClr val="0070C0"/>
                </a:solidFill>
                <a:latin typeface="Times New Roman" pitchFamily="18" charset="0"/>
                <a:cs typeface="Times New Roman" pitchFamily="18" charset="0"/>
              </a:rPr>
              <a:t>common concern</a:t>
            </a:r>
            <a:r>
              <a:rPr lang="en-US" dirty="0" smtClean="0">
                <a:latin typeface="Times New Roman" pitchFamily="18" charset="0"/>
                <a:cs typeface="Times New Roman" pitchFamily="18" charset="0"/>
              </a:rPr>
              <a:t>. Similarly, from a state where </a:t>
            </a:r>
            <a:r>
              <a:rPr lang="en-US" u="sng" dirty="0" smtClean="0">
                <a:solidFill>
                  <a:srgbClr val="0070C0"/>
                </a:solidFill>
                <a:latin typeface="Times New Roman" pitchFamily="18" charset="0"/>
                <a:cs typeface="Times New Roman" pitchFamily="18" charset="0"/>
              </a:rPr>
              <a:t>few participate </a:t>
            </a:r>
            <a:r>
              <a:rPr lang="en-US" dirty="0" smtClean="0">
                <a:latin typeface="Times New Roman" pitchFamily="18" charset="0"/>
                <a:cs typeface="Times New Roman" pitchFamily="18" charset="0"/>
              </a:rPr>
              <a:t>where </a:t>
            </a:r>
            <a:r>
              <a:rPr lang="en-US" u="sng" dirty="0" smtClean="0">
                <a:solidFill>
                  <a:srgbClr val="0070C0"/>
                </a:solidFill>
                <a:latin typeface="Times New Roman" pitchFamily="18" charset="0"/>
                <a:cs typeface="Times New Roman" pitchFamily="18" charset="0"/>
              </a:rPr>
              <a:t>many participate</a:t>
            </a:r>
            <a:r>
              <a:rPr lang="en-US" dirty="0" smtClean="0">
                <a:latin typeface="Times New Roman" pitchFamily="18" charset="0"/>
                <a:cs typeface="Times New Roman" pitchFamily="18" charset="0"/>
              </a:rPr>
              <a:t>. Moreover, from a state where all resources and specialists come from outside to </a:t>
            </a:r>
            <a:r>
              <a:rPr lang="en-US" u="sng" dirty="0" smtClean="0">
                <a:solidFill>
                  <a:srgbClr val="0070C0"/>
                </a:solidFill>
                <a:latin typeface="Times New Roman" pitchFamily="18" charset="0"/>
                <a:cs typeface="Times New Roman" pitchFamily="18" charset="0"/>
              </a:rPr>
              <a:t>few people </a:t>
            </a:r>
            <a:r>
              <a:rPr lang="en-US" dirty="0" smtClean="0">
                <a:latin typeface="Times New Roman" pitchFamily="18" charset="0"/>
                <a:cs typeface="Times New Roman" pitchFamily="18" charset="0"/>
              </a:rPr>
              <a:t>where </a:t>
            </a:r>
            <a:r>
              <a:rPr lang="en-US" u="sng" dirty="0" smtClean="0">
                <a:solidFill>
                  <a:srgbClr val="0070C0"/>
                </a:solidFill>
                <a:latin typeface="Times New Roman" pitchFamily="18" charset="0"/>
                <a:cs typeface="Times New Roman" pitchFamily="18" charset="0"/>
              </a:rPr>
              <a:t>local people </a:t>
            </a:r>
            <a:r>
              <a:rPr lang="en-US" dirty="0" smtClean="0">
                <a:latin typeface="Times New Roman" pitchFamily="18" charset="0"/>
                <a:cs typeface="Times New Roman" pitchFamily="18" charset="0"/>
              </a:rPr>
              <a:t>make the </a:t>
            </a:r>
            <a:r>
              <a:rPr lang="en-US" u="sng" dirty="0" smtClean="0">
                <a:solidFill>
                  <a:srgbClr val="0070C0"/>
                </a:solidFill>
                <a:latin typeface="Times New Roman" pitchFamily="18" charset="0"/>
                <a:cs typeface="Times New Roman" pitchFamily="18" charset="0"/>
              </a:rPr>
              <a:t>most use of their own resources</a:t>
            </a:r>
            <a:r>
              <a:rPr lang="en-US" dirty="0" smtClean="0">
                <a:latin typeface="Times New Roman" pitchFamily="18" charset="0"/>
                <a:cs typeface="Times New Roman" pitchFamily="18" charset="0"/>
              </a:rPr>
              <a:t> etc. </a:t>
            </a:r>
          </a:p>
          <a:p>
            <a:pPr marL="0" indent="0" algn="just">
              <a:buNone/>
            </a:pPr>
            <a:r>
              <a:rPr lang="en-US" u="sng" dirty="0" smtClean="0">
                <a:solidFill>
                  <a:srgbClr val="0070C0"/>
                </a:solidFill>
                <a:latin typeface="Times New Roman" pitchFamily="18" charset="0"/>
                <a:cs typeface="Times New Roman" pitchFamily="18" charset="0"/>
              </a:rPr>
              <a:t>Community development </a:t>
            </a:r>
            <a:r>
              <a:rPr lang="en-US" dirty="0" smtClean="0">
                <a:latin typeface="Times New Roman" pitchFamily="18" charset="0"/>
                <a:cs typeface="Times New Roman" pitchFamily="18" charset="0"/>
              </a:rPr>
              <a:t>is based on the belief in the </a:t>
            </a:r>
            <a:r>
              <a:rPr lang="en-US" u="sng" dirty="0" smtClean="0">
                <a:solidFill>
                  <a:srgbClr val="0070C0"/>
                </a:solidFill>
                <a:latin typeface="Times New Roman" pitchFamily="18" charset="0"/>
                <a:cs typeface="Times New Roman" pitchFamily="18" charset="0"/>
              </a:rPr>
              <a:t>ability of every individual and community</a:t>
            </a:r>
            <a:r>
              <a:rPr lang="en-US" dirty="0" smtClean="0">
                <a:latin typeface="Times New Roman" pitchFamily="18" charset="0"/>
                <a:cs typeface="Times New Roman" pitchFamily="18" charset="0"/>
              </a:rPr>
              <a:t> to grow and </a:t>
            </a:r>
            <a:r>
              <a:rPr lang="en-US" u="sng" dirty="0" smtClean="0">
                <a:solidFill>
                  <a:srgbClr val="0070C0"/>
                </a:solidFill>
                <a:latin typeface="Times New Roman" pitchFamily="18" charset="0"/>
                <a:cs typeface="Times New Roman" pitchFamily="18" charset="0"/>
              </a:rPr>
              <a:t>change for the better</a:t>
            </a:r>
            <a:r>
              <a:rPr lang="en-US" dirty="0" smtClean="0">
                <a:latin typeface="Times New Roman" pitchFamily="18" charset="0"/>
                <a:cs typeface="Times New Roman" pitchFamily="18" charset="0"/>
              </a:rPr>
              <a:t>. They are helped </a:t>
            </a:r>
            <a:r>
              <a:rPr lang="en-US" u="sng" dirty="0" smtClean="0">
                <a:solidFill>
                  <a:srgbClr val="0070C0"/>
                </a:solidFill>
                <a:latin typeface="Times New Roman" pitchFamily="18" charset="0"/>
                <a:cs typeface="Times New Roman" pitchFamily="18" charset="0"/>
              </a:rPr>
              <a:t>to organize and work </a:t>
            </a:r>
            <a:r>
              <a:rPr lang="en-US" dirty="0" smtClean="0">
                <a:latin typeface="Times New Roman" pitchFamily="18" charset="0"/>
                <a:cs typeface="Times New Roman" pitchFamily="18" charset="0"/>
              </a:rPr>
              <a:t>for the attainment of better life according to </a:t>
            </a:r>
            <a:r>
              <a:rPr lang="en-US" u="sng" dirty="0" smtClean="0">
                <a:solidFill>
                  <a:srgbClr val="0070C0"/>
                </a:solidFill>
                <a:latin typeface="Times New Roman" pitchFamily="18" charset="0"/>
                <a:cs typeface="Times New Roman" pitchFamily="18" charset="0"/>
              </a:rPr>
              <a:t>their ambitions</a:t>
            </a:r>
            <a:r>
              <a:rPr lang="en-US" dirty="0" smtClean="0">
                <a:latin typeface="Times New Roman" pitchFamily="18" charset="0"/>
                <a:cs typeface="Times New Roman" pitchFamily="18" charset="0"/>
              </a:rPr>
              <a:t>. </a:t>
            </a:r>
            <a:r>
              <a:rPr lang="en-US" u="sng" dirty="0" smtClean="0">
                <a:solidFill>
                  <a:srgbClr val="0070C0"/>
                </a:solidFill>
                <a:latin typeface="Times New Roman" pitchFamily="18" charset="0"/>
                <a:cs typeface="Times New Roman" pitchFamily="18" charset="0"/>
              </a:rPr>
              <a:t>Community development </a:t>
            </a:r>
            <a:r>
              <a:rPr lang="en-US" dirty="0" smtClean="0">
                <a:latin typeface="Times New Roman" pitchFamily="18" charset="0"/>
                <a:cs typeface="Times New Roman" pitchFamily="18" charset="0"/>
              </a:rPr>
              <a:t>seeks to change these conditions in the under developed countries through the </a:t>
            </a:r>
            <a:r>
              <a:rPr lang="en-US" u="sng" dirty="0" smtClean="0">
                <a:solidFill>
                  <a:srgbClr val="0070C0"/>
                </a:solidFill>
                <a:latin typeface="Times New Roman" pitchFamily="18" charset="0"/>
                <a:cs typeface="Times New Roman" pitchFamily="18" charset="0"/>
              </a:rPr>
              <a:t>participation of the people</a:t>
            </a:r>
            <a:r>
              <a:rPr lang="en-US" dirty="0" smtClean="0">
                <a:latin typeface="Times New Roman" pitchFamily="18" charset="0"/>
                <a:cs typeface="Times New Roman" pitchFamily="18" charset="0"/>
              </a:rPr>
              <a:t>. </a:t>
            </a:r>
            <a:r>
              <a:rPr lang="en-US" u="sng" dirty="0" smtClean="0">
                <a:solidFill>
                  <a:srgbClr val="0070C0"/>
                </a:solidFill>
                <a:latin typeface="Times New Roman" pitchFamily="18" charset="0"/>
                <a:cs typeface="Times New Roman" pitchFamily="18" charset="0"/>
              </a:rPr>
              <a:t>Community development </a:t>
            </a:r>
            <a:r>
              <a:rPr lang="en-US" dirty="0" smtClean="0">
                <a:latin typeface="Times New Roman" pitchFamily="18" charset="0"/>
                <a:cs typeface="Times New Roman" pitchFamily="18" charset="0"/>
              </a:rPr>
              <a:t>is concerned with the </a:t>
            </a:r>
            <a:r>
              <a:rPr lang="en-US" u="sng" dirty="0" smtClean="0">
                <a:solidFill>
                  <a:srgbClr val="0070C0"/>
                </a:solidFill>
                <a:latin typeface="Times New Roman" pitchFamily="18" charset="0"/>
                <a:cs typeface="Times New Roman" pitchFamily="18" charset="0"/>
              </a:rPr>
              <a:t>total development </a:t>
            </a:r>
            <a:r>
              <a:rPr lang="en-US" dirty="0" smtClean="0">
                <a:latin typeface="Times New Roman" pitchFamily="18" charset="0"/>
                <a:cs typeface="Times New Roman" pitchFamily="18" charset="0"/>
              </a:rPr>
              <a:t>of man as an agent </a:t>
            </a:r>
            <a:r>
              <a:rPr lang="en-US" u="sng" dirty="0" smtClean="0">
                <a:solidFill>
                  <a:srgbClr val="0070C0"/>
                </a:solidFill>
                <a:latin typeface="Times New Roman" pitchFamily="18" charset="0"/>
                <a:cs typeface="Times New Roman" pitchFamily="18" charset="0"/>
              </a:rPr>
              <a:t>of change and growth</a:t>
            </a:r>
            <a:r>
              <a:rPr lang="en-US" dirty="0" smtClean="0">
                <a:latin typeface="Times New Roman" pitchFamily="18" charset="0"/>
                <a:cs typeface="Times New Roman" pitchFamily="18" charset="0"/>
              </a:rPr>
              <a:t>. For </a:t>
            </a:r>
            <a:r>
              <a:rPr lang="en-US" u="sng" dirty="0" smtClean="0">
                <a:solidFill>
                  <a:srgbClr val="0070C0"/>
                </a:solidFill>
                <a:latin typeface="Times New Roman" pitchFamily="18" charset="0"/>
                <a:cs typeface="Times New Roman" pitchFamily="18" charset="0"/>
              </a:rPr>
              <a:t>community development</a:t>
            </a:r>
            <a:r>
              <a:rPr lang="en-US" dirty="0" smtClean="0">
                <a:latin typeface="Times New Roman" pitchFamily="18" charset="0"/>
                <a:cs typeface="Times New Roman" pitchFamily="18" charset="0"/>
              </a:rPr>
              <a:t>, participation of all the community people is an essential factor which </a:t>
            </a:r>
            <a:r>
              <a:rPr lang="en-US" u="sng" dirty="0" smtClean="0">
                <a:solidFill>
                  <a:srgbClr val="0070C0"/>
                </a:solidFill>
                <a:latin typeface="Times New Roman" pitchFamily="18" charset="0"/>
                <a:cs typeface="Times New Roman" pitchFamily="18" charset="0"/>
              </a:rPr>
              <a:t>is not spontaneous in the initial stages </a:t>
            </a:r>
            <a:r>
              <a:rPr lang="en-US" dirty="0" smtClean="0">
                <a:latin typeface="Times New Roman" pitchFamily="18" charset="0"/>
                <a:cs typeface="Times New Roman" pitchFamily="18" charset="0"/>
              </a:rPr>
              <a:t>except the f</a:t>
            </a:r>
            <a:r>
              <a:rPr lang="en-US" u="sng" dirty="0" smtClean="0">
                <a:solidFill>
                  <a:srgbClr val="0070C0"/>
                </a:solidFill>
                <a:latin typeface="Times New Roman" pitchFamily="18" charset="0"/>
                <a:cs typeface="Times New Roman" pitchFamily="18" charset="0"/>
              </a:rPr>
              <a:t>ew educated and experienced people</a:t>
            </a:r>
            <a:r>
              <a:rPr lang="en-US" dirty="0" smtClean="0">
                <a:latin typeface="Times New Roman" pitchFamily="18" charset="0"/>
                <a:cs typeface="Times New Roman" pitchFamily="18" charset="0"/>
              </a:rPr>
              <a:t>. The rest of the </a:t>
            </a:r>
            <a:r>
              <a:rPr lang="en-US" u="sng" dirty="0" smtClean="0">
                <a:solidFill>
                  <a:srgbClr val="0070C0"/>
                </a:solidFill>
                <a:latin typeface="Times New Roman" pitchFamily="18" charset="0"/>
                <a:cs typeface="Times New Roman" pitchFamily="18" charset="0"/>
              </a:rPr>
              <a:t>community members </a:t>
            </a:r>
            <a:r>
              <a:rPr lang="en-US" dirty="0" smtClean="0">
                <a:latin typeface="Times New Roman" pitchFamily="18" charset="0"/>
                <a:cs typeface="Times New Roman" pitchFamily="18" charset="0"/>
              </a:rPr>
              <a:t>will need </a:t>
            </a:r>
            <a:r>
              <a:rPr lang="en-US" u="sng" dirty="0" smtClean="0">
                <a:solidFill>
                  <a:srgbClr val="0070C0"/>
                </a:solidFill>
                <a:latin typeface="Times New Roman" pitchFamily="18" charset="0"/>
                <a:cs typeface="Times New Roman" pitchFamily="18" charset="0"/>
              </a:rPr>
              <a:t>motivation, encouragement, and enhancement of knowledge.</a:t>
            </a:r>
            <a:r>
              <a:rPr lang="en-US" dirty="0" smtClean="0">
                <a:latin typeface="Times New Roman" pitchFamily="18" charset="0"/>
                <a:cs typeface="Times New Roman" pitchFamily="18" charset="0"/>
              </a:rPr>
              <a:t> Thus, it can be said that </a:t>
            </a:r>
            <a:r>
              <a:rPr lang="en-US" u="sng" dirty="0" smtClean="0">
                <a:solidFill>
                  <a:srgbClr val="0070C0"/>
                </a:solidFill>
                <a:latin typeface="Times New Roman" pitchFamily="18" charset="0"/>
                <a:cs typeface="Times New Roman" pitchFamily="18" charset="0"/>
              </a:rPr>
              <a:t>community development </a:t>
            </a:r>
            <a:r>
              <a:rPr lang="en-US" dirty="0" smtClean="0">
                <a:latin typeface="Times New Roman" pitchFamily="18" charset="0"/>
                <a:cs typeface="Times New Roman" pitchFamily="18" charset="0"/>
              </a:rPr>
              <a:t>as a process emphasizes </a:t>
            </a:r>
            <a:r>
              <a:rPr lang="en-US" u="sng" dirty="0" smtClean="0">
                <a:solidFill>
                  <a:srgbClr val="0070C0"/>
                </a:solidFill>
                <a:latin typeface="Times New Roman" pitchFamily="18" charset="0"/>
                <a:cs typeface="Times New Roman" pitchFamily="18" charset="0"/>
              </a:rPr>
              <a:t>social and psychological change of people</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91551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8601"/>
            <a:ext cx="7543800" cy="5897564"/>
          </a:xfrm>
        </p:spPr>
        <p:txBody>
          <a:bodyPr>
            <a:normAutofit fontScale="85000" lnSpcReduction="10000"/>
          </a:bodyPr>
          <a:lstStyle/>
          <a:p>
            <a:pPr marL="0" indent="0">
              <a:buNone/>
            </a:pPr>
            <a:r>
              <a:rPr lang="en-US" b="1" dirty="0" smtClean="0">
                <a:latin typeface="Times New Roman" pitchFamily="18" charset="0"/>
                <a:cs typeface="Times New Roman" pitchFamily="18" charset="0"/>
              </a:rPr>
              <a:t>2. Community Development as a Method </a:t>
            </a:r>
          </a:p>
          <a:p>
            <a:pPr marL="0" indent="0" algn="just">
              <a:buNone/>
            </a:pPr>
            <a:r>
              <a:rPr lang="en-US" dirty="0" smtClean="0">
                <a:latin typeface="Times New Roman" pitchFamily="18" charset="0"/>
                <a:cs typeface="Times New Roman" pitchFamily="18" charset="0"/>
              </a:rPr>
              <a:t>Method is that which emphasizes popular </a:t>
            </a:r>
            <a:r>
              <a:rPr lang="en-US" u="sng" dirty="0" smtClean="0">
                <a:solidFill>
                  <a:srgbClr val="0070C0"/>
                </a:solidFill>
                <a:latin typeface="Times New Roman" pitchFamily="18" charset="0"/>
                <a:cs typeface="Times New Roman" pitchFamily="18" charset="0"/>
              </a:rPr>
              <a:t>participation and direct involvement of a population</a:t>
            </a:r>
            <a:r>
              <a:rPr lang="en-US" dirty="0" smtClean="0">
                <a:latin typeface="Times New Roman" pitchFamily="18" charset="0"/>
                <a:cs typeface="Times New Roman" pitchFamily="18" charset="0"/>
              </a:rPr>
              <a:t> in the process of development. </a:t>
            </a:r>
            <a:r>
              <a:rPr lang="en-US" u="sng" dirty="0" smtClean="0">
                <a:solidFill>
                  <a:srgbClr val="0070C0"/>
                </a:solidFill>
                <a:latin typeface="Times New Roman" pitchFamily="18" charset="0"/>
                <a:cs typeface="Times New Roman" pitchFamily="18" charset="0"/>
              </a:rPr>
              <a:t>Community development </a:t>
            </a:r>
            <a:r>
              <a:rPr lang="en-US" dirty="0" smtClean="0">
                <a:latin typeface="Times New Roman" pitchFamily="18" charset="0"/>
                <a:cs typeface="Times New Roman" pitchFamily="18" charset="0"/>
              </a:rPr>
              <a:t>is a way of </a:t>
            </a:r>
            <a:r>
              <a:rPr lang="en-US" u="sng" dirty="0" smtClean="0">
                <a:solidFill>
                  <a:srgbClr val="0070C0"/>
                </a:solidFill>
                <a:latin typeface="Times New Roman" pitchFamily="18" charset="0"/>
                <a:cs typeface="Times New Roman" pitchFamily="18" charset="0"/>
              </a:rPr>
              <a:t>working to achieve some goals</a:t>
            </a:r>
            <a:r>
              <a:rPr lang="en-US" dirty="0" smtClean="0">
                <a:latin typeface="Times New Roman" pitchFamily="18" charset="0"/>
                <a:cs typeface="Times New Roman" pitchFamily="18" charset="0"/>
              </a:rPr>
              <a:t>. Therefore, as a method the emphasis is on the </a:t>
            </a:r>
            <a:r>
              <a:rPr lang="en-US" u="sng" dirty="0" smtClean="0">
                <a:solidFill>
                  <a:srgbClr val="0070C0"/>
                </a:solidFill>
                <a:latin typeface="Times New Roman" pitchFamily="18" charset="0"/>
                <a:cs typeface="Times New Roman" pitchFamily="18" charset="0"/>
              </a:rPr>
              <a:t>ends/goals</a:t>
            </a:r>
            <a:r>
              <a:rPr lang="en-US" dirty="0" smtClean="0">
                <a:latin typeface="Times New Roman" pitchFamily="18" charset="0"/>
                <a:cs typeface="Times New Roman" pitchFamily="18" charset="0"/>
              </a:rPr>
              <a:t> to be achieved by means of community development. New ways and techniques are used to deal with old problems with the active participation of the people. Community development calls for organized efforts at various levels for the improvement of socio-economic conditions of the community. Thus, community development as a method brings people together in a community program for their collective welfare.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904887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2187</TotalTime>
  <Words>1373</Words>
  <Application>Microsoft Office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Community Development</vt:lpstr>
      <vt:lpstr>Definition </vt:lpstr>
      <vt:lpstr>PowerPoint Presentation</vt:lpstr>
      <vt:lpstr>Aims and Objectives of Community Development</vt:lpstr>
      <vt:lpstr>PowerPoint Presentation</vt:lpstr>
      <vt:lpstr>PowerPoint Presentation</vt:lpstr>
      <vt:lpstr>Nature of Community Development</vt:lpstr>
      <vt:lpstr>PowerPoint Presentation</vt:lpstr>
      <vt:lpstr>PowerPoint Presentation</vt:lpstr>
      <vt:lpstr>PowerPoint Presentation</vt:lpstr>
      <vt:lpstr>PowerPoint Presentation</vt:lpstr>
      <vt:lpstr>Elements of Community Development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Community</dc:title>
  <dc:creator>Liaquat Ali</dc:creator>
  <cp:lastModifiedBy>Liaquat Ali</cp:lastModifiedBy>
  <cp:revision>238</cp:revision>
  <dcterms:created xsi:type="dcterms:W3CDTF">2020-01-20T14:51:43Z</dcterms:created>
  <dcterms:modified xsi:type="dcterms:W3CDTF">2020-04-13T07:27:31Z</dcterms:modified>
</cp:coreProperties>
</file>